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29" r:id="rId3"/>
    <p:sldId id="257" r:id="rId4"/>
    <p:sldId id="299" r:id="rId5"/>
    <p:sldId id="298" r:id="rId6"/>
    <p:sldId id="300" r:id="rId7"/>
    <p:sldId id="278" r:id="rId8"/>
    <p:sldId id="301" r:id="rId9"/>
    <p:sldId id="279" r:id="rId10"/>
    <p:sldId id="302" r:id="rId11"/>
    <p:sldId id="280" r:id="rId12"/>
    <p:sldId id="303" r:id="rId13"/>
    <p:sldId id="304" r:id="rId14"/>
    <p:sldId id="305" r:id="rId15"/>
    <p:sldId id="28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83" r:id="rId24"/>
    <p:sldId id="313" r:id="rId25"/>
    <p:sldId id="314" r:id="rId26"/>
    <p:sldId id="285" r:id="rId27"/>
    <p:sldId id="315" r:id="rId28"/>
    <p:sldId id="287" r:id="rId29"/>
    <p:sldId id="316" r:id="rId30"/>
    <p:sldId id="288" r:id="rId31"/>
    <p:sldId id="317" r:id="rId32"/>
    <p:sldId id="289" r:id="rId33"/>
    <p:sldId id="318" r:id="rId34"/>
    <p:sldId id="290" r:id="rId35"/>
    <p:sldId id="319" r:id="rId36"/>
    <p:sldId id="291" r:id="rId37"/>
    <p:sldId id="292" r:id="rId38"/>
    <p:sldId id="320" r:id="rId39"/>
    <p:sldId id="321" r:id="rId40"/>
    <p:sldId id="294" r:id="rId41"/>
    <p:sldId id="322" r:id="rId42"/>
    <p:sldId id="295" r:id="rId43"/>
    <p:sldId id="323" r:id="rId44"/>
    <p:sldId id="296" r:id="rId45"/>
    <p:sldId id="324" r:id="rId46"/>
    <p:sldId id="297" r:id="rId47"/>
    <p:sldId id="325" r:id="rId48"/>
    <p:sldId id="326" r:id="rId49"/>
    <p:sldId id="327" r:id="rId50"/>
    <p:sldId id="328" r:id="rId51"/>
    <p:sldId id="277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60"/>
  </p:normalViewPr>
  <p:slideViewPr>
    <p:cSldViewPr>
      <p:cViewPr varScale="1">
        <p:scale>
          <a:sx n="106" d="100"/>
          <a:sy n="106" d="100"/>
        </p:scale>
        <p:origin x="1686" y="156"/>
      </p:cViewPr>
      <p:guideLst>
        <p:guide orient="horz" pos="3657"/>
        <p:guide pos="385"/>
        <p:guide pos="5465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4182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19685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30726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6566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016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190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21789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970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40690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301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11954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4100F-A0D3-4C29-834C-1D545C5F503A}" type="datetimeFigureOut">
              <a:rPr lang="bs-Latn-BA" smtClean="0"/>
              <a:pPr/>
              <a:t>28.7.2016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EEF8-EF53-4509-A6F4-A2A7A25B418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8586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457200"/>
            <a:ext cx="8012279" cy="5924128"/>
          </a:xfrm>
        </p:spPr>
        <p:txBody>
          <a:bodyPr>
            <a:normAutofit/>
          </a:bodyPr>
          <a:lstStyle/>
          <a:p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1" y="457200"/>
            <a:ext cx="8545885" cy="60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8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Evidencija prisutnih promatrača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Evidencija promatrača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315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Utvrđivanje statističkih podataka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(Popunjavanje Obrasca brojnog stanja BS)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imena na izvatku iz Središnjeg biračkog popisa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zaprimljenih glasačkih listića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Biračko pravo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Birač upisan na izvadak iz Središnjeg biračkog popisa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identifikacijski dokumenti sa slikom: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osobna iskaznica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putovnica</a:t>
            </a:r>
          </a:p>
          <a:p>
            <a:pPr algn="just">
              <a:buFontTx/>
              <a:buChar char="-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vozačka dozvola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Koraci kod glasovanja: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dolazak na biračko mjesto do kontrolora reda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identificiranje (potpis birača i čitanje imena birača koji je pristupio glasovanju)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izdavanje glasačkih listića (pojašnjenje biraču ispravan način glasovanja)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glasovanje u glasačkoj kabini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ubacivanje glasačkih listića u glasačku kutiju (jedan po jedan)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Ubacivanje glasačkog listića u glasačku kutiju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1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2742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Oštećeni glasački listići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Pravo birača da zamjeni jedan ili oba glasačka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Izdavanje novog glasačkog listića umjesto oštećenog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Markiranje i pakiranje oštećenog glasačkog listića u kuverat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Pomoć druge osobe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(na biračkom mjestu)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Izjava birača da mu je potrebna pomoć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Određivanje osobe koja pomaže biraču (zabrana biračkom odboru i promatračima)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Ootpisivanje birača (XX, broj osobne iskaznice birača i osobe koja pomaže i potpis osobe koje pomaže)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Glasovanje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Glasovanje birača izvan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Upoznavanje na identificiranju o biraču koji ne može ući na biračko mjesto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Odlazak člana biračkog odbora sa Zapisnikom, kuvertom i glasačkim listićima do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Potpisivanje birača u Zapisnik i glasovanje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Ubacivanje glasačkih listića u glasačku kutiju i vraćanje kuverte biračkom odboru i potpis osobe na izvadak iz SBP-a 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Glasovanje policije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Zabrana unošenja naoružanja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Pomoć policije predsjedniku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bs-Latn-B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 biračkog odbora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323528" y="687250"/>
            <a:ext cx="5976664" cy="7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3244"/>
            <a:ext cx="1512167" cy="12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GLASOVANJE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Vrijeme glasovanja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07.00 – 19.00 sati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Prekid u radu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 3 sata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Preko 3 sata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Obavijest i radnje kod zatvaranja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10 minuta prije zatvaranja obavijest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stajanje kontrolora reda na kraj reda birača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zatvaranje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lijepljenje otvora glasačke kutije i formiranje radne površine od stolova 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0080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Utvrđivanje statističkih podataka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(Popunjavanje Obrasca brojčanog stanja BS)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potpisa na izvatku iz Središnjeg biračkog popisa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oštećenih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 neuporabljenih glasačkih listića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potpisa na izvatku iz SBP-a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23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ZATVARANJE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Pakiranje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neuporabljeni i oštećeni glasački listići (dvije providne plastične VEĆE vreće za gradonačelnika / načelnika i OV / SO)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brojčanog stanja 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Zeleni umnožak – kuverat predsjednik IP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Crveni umnožak – kuverat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kuverat Središnje izborno povjerenstvo BiH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Otvaranje glasačke kutije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po razinama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Redoslijed brojanja: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gradonačelnik / načelnik (većinski glas)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općinsko vijeće / skupština općine (otvorena lista)</a:t>
            </a:r>
          </a:p>
          <a:p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- skupština Brčko Distrikta BiH</a:t>
            </a: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Radnje prije brojanja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65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124744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Početak popunjavanja obrasca ZR – većinski glas (broj BM i broj potpisa na izvatku iz SBP-a)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broja glasačkih listića u kutiji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Prenos imena kandidata na stikere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prema glasovima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nevažećih glasačkih listića (neoznačenih i ostalih)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 većinski glas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9738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Brojanje glasačkih listića za kandidate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broja glasova po kandidatima u obrazac ZR – većinski glas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Kompletno popunjavanje obrasca ZR – većinski glas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Preuzimanje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Neosjetljivi  izborni materijal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Osjetljivi  izborni materijal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Određivanje skladištenja izbornog materijala</a:t>
            </a:r>
            <a:endParaRPr lang="bs-Latn-B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Uvezivanje u svežnjeve po 25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81533"/>
            <a:ext cx="8064501" cy="45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403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Većinski glas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Pakiranje izbornog materijala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 nevažeći glasački listići i plavi umnožak obrasca ZR – većinski glas (siva vreća)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ZR – većinski glas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Žuti umnožak na zid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Zeleni umnožak – kuverat za predsjednika IP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Crveni umnožak – kuverat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kuverat za Središnje izborno povjerenstvo BiH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Spremljeni 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3368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908721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(Prvi krug brojanja glasačkih listića)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Početak popunjavanja obrasca ZR – otvorena lista (broj BM i broj potpisa na izvatku iz SBP-a)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broja glasačkih listića u kutiji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Prijenos naziva političkih subjekata na stikere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Razvrstavanje glasačkih listića prema glasovima po političkim subjektima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Utvrđivanje nevažećih (neoznačenih i ostalih)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Razvrstavanje po političkim subjektima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40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(Prvi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Brojanje glasačkih listića za političke subjekte (timovi po dvoje, duplo brojanje po 25)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broja glasova po političkim subjektima u obrazac ZR – otvorena lista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Popunjavanje obrasca ZR – otvorena lista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 po političkim subjektima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6798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Uvezivanje u svežnjeve po 25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1270046"/>
            <a:ext cx="8063008" cy="45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099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Formiranje tima od 4 člana biračkog odbora (čitač, kontrolor čitanja i dva evidentičara)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Čitanje glasova po kandidatima svežnja od 25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Kontrola čitanja glasačkih listića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Evidentiranje brojeva uspravnim crticama u Pomoćni obrazac za drugi krug brojanja glasova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Peta crtica je kosa preko četiri uspravne crtice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2348880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Priprema prostora izvan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Uklanjanje obilježja političkih subjekata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Lijepljenje plakata i oznaka ispred biračkog mjesta 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Evidentiranje u pomoćni obrazac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2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888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Sumiranje uspravnih crtica po redovima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Uporedba rezultata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Postupak ispravljanja greške kod određenog reda 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Sumiranje rezultata po redovima 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767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Čitanje rezultata narednih svežnjeva sa glasačkim listićima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Sumiranje rezultata po redovima na kraju stranice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Prijenos rezultata na narednu stranicu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Sumiranje rezultata na kraju stranice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81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340768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(Drugi krug brojanja glasačkih listića)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Unos rezultata u obrazac ZR – otvorena lista sa pomoćnog obrasca za drugi krug brojanja glasova po kandidatima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Kompletno popunjavanje obrasca ZR – otvorena lista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Kompletno popunjavanje obrasca ZR – otvorena lista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1268413"/>
            <a:ext cx="8065911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318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BROJANJE GLASAČKIH LISTIĆA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Otvorena lista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(Pakiranje izbornog materijala)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Važeći i nevažeći glasački listići i plavi umnožak obrasca ZR – otvorena lista (plava vreća)</a:t>
            </a:r>
          </a:p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Obrazac ZR – otvorena lista</a:t>
            </a: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Žuti umožak na zid biračkog mjesta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Zeleni umnožak – kuverat za predsjednika IP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Crveni umnožak – kuverat predsjednik biračkog odbora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Original u koricama – kuverat za Središnje izborno povjerenstvo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860" y="2780928"/>
            <a:ext cx="8012279" cy="1971650"/>
          </a:xfrm>
        </p:spPr>
        <p:txBody>
          <a:bodyPr>
            <a:normAutofit/>
          </a:bodyPr>
          <a:lstStyle/>
          <a:p>
            <a:r>
              <a:rPr lang="bs-Latn-B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 za izborno povjerenstvo</a:t>
            </a:r>
            <a:endParaRPr lang="bs-Latn-B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5121" name="Picture 1" descr="IKBIHweb-novi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28175"/>
          <a:stretch>
            <a:fillRect/>
          </a:stretch>
        </p:blipFill>
        <p:spPr bwMode="auto">
          <a:xfrm>
            <a:off x="971600" y="474515"/>
            <a:ext cx="6869523" cy="79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Dvije providne VEĆE vreće (neuporabljeni i oštećeni glasački listići)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Providna MANJA vreća (Zapisnik o radu BO, izvadak iz SBP-a i dva Pomoćna obrasca za drugi krug brojanja glasova po kandidatima političkih subjekata)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Siva vreća (važeći i nevažeći glasački listići i plavi umnožak obrasca ZR – većinski glas)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Plava vreća (važeći i nevažeći glasački listići i plavi umnožak obrasca ZR – otvorena lista)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Latn-B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Plakati i oznake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0" y="1276539"/>
            <a:ext cx="8031845" cy="4517680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2418753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Izborni materijal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052737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Kuverat sa zelenim umnožcima (Zapisnika o radu BO, Obrasca brojnog stanja, Obrasca ZR – većinski glas i Obrasca ZR – otvorena lista)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Kuverat sa originalnim Obrascem brojčanog stanja u koricama za Središnje izborno povjerenstvo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Kuverat sa originalnim Obrascem ZR – većinski glas u koricama za Središnje izborno povjerenstvo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Kuerat sa originalnim Obrascem ZR – otvorena lista u koricama za Središnje izborno povjerenstvo BiH</a:t>
            </a: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0" y="2924944"/>
            <a:ext cx="84253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Latn-B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HVALA </a:t>
            </a:r>
            <a:r>
              <a:rPr lang="bs-Latn-BA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POZORNOST!</a:t>
            </a:r>
            <a:endParaRPr lang="hr-HR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69200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16200000">
            <a:off x="1589065" y="-567411"/>
            <a:ext cx="8779548" cy="52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s-Latn-BA"/>
          </a:p>
        </p:txBody>
      </p:sp>
      <p:pic>
        <p:nvPicPr>
          <p:cNvPr id="1025" name="Picture 1" descr="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98685" y="-366807"/>
            <a:ext cx="6162286" cy="81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79" y="994418"/>
            <a:ext cx="6600197" cy="574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3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161113" cy="60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8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984776" cy="593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3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8642"/>
            <a:ext cx="7488832" cy="608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0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506"/>
            <a:ext cx="5864969" cy="681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7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6696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0872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6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UOČI IZBORA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Uređenje unutarnjosti biračkog mjesta</a:t>
            </a:r>
          </a:p>
          <a:p>
            <a:pPr algn="ctr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Postavljanje stolova i stolica za birački odbor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Postavljanje stolova i paravana za glasačke kabine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Postavljanje stola za glasačku kutiju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Postavljanje stolica za promatrače </a:t>
            </a: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65"/>
            <a:ext cx="4624025" cy="69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6994" y="-625161"/>
            <a:ext cx="6653695" cy="84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2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Izgled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" y="1277656"/>
            <a:ext cx="7937325" cy="444674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1079911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PRIJE OTVARANJA BIRAČKOG MJESTA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772816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Dolazak na biračko mjesto 1 sat prije otvaranje biračkog mjesta</a:t>
            </a:r>
          </a:p>
          <a:p>
            <a:pPr algn="just"/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Određivanje dužnosti članovima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bs-Latn-BA" sz="2400" b="1" dirty="0" smtClean="0">
                <a:latin typeface="Times New Roman" pitchFamily="18" charset="0"/>
                <a:cs typeface="Times New Roman" pitchFamily="18" charset="0"/>
              </a:rPr>
              <a:t> Evidencija u Zapisniku o radu biračkog odbora</a:t>
            </a:r>
          </a:p>
          <a:p>
            <a:pPr>
              <a:buFont typeface="Arial" pitchFamily="34" charset="0"/>
              <a:buChar char="•"/>
            </a:pPr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bs-Latn-BA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854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101" y="26064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Određivanje dužnosti članovima BO</a:t>
            </a:r>
            <a:endParaRPr lang="bs-Latn-BA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2603"/>
            <a:ext cx="8096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659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1343</Words>
  <Application>Microsoft Office PowerPoint</Application>
  <PresentationFormat>On-screen Show (4:3)</PresentationFormat>
  <Paragraphs>302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 New Roman</vt:lpstr>
      <vt:lpstr>Office Theme</vt:lpstr>
      <vt:lpstr>PowerPoint Presentation</vt:lpstr>
      <vt:lpstr>Rad biračkog odbora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Izborni materijal za izborno povjerenstvo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BIRAČKI ODOBORI U BOSNI I HERCEGOVINI</dc:title>
  <dc:creator>Tatjana Trifkovic</dc:creator>
  <cp:lastModifiedBy>Mladen Vicevic</cp:lastModifiedBy>
  <cp:revision>63</cp:revision>
  <dcterms:created xsi:type="dcterms:W3CDTF">2013-09-27T06:48:28Z</dcterms:created>
  <dcterms:modified xsi:type="dcterms:W3CDTF">2016-07-28T08:42:23Z</dcterms:modified>
</cp:coreProperties>
</file>