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257" r:id="rId4"/>
    <p:sldId id="299" r:id="rId5"/>
    <p:sldId id="298" r:id="rId6"/>
    <p:sldId id="300" r:id="rId7"/>
    <p:sldId id="278" r:id="rId8"/>
    <p:sldId id="301" r:id="rId9"/>
    <p:sldId id="279" r:id="rId10"/>
    <p:sldId id="302" r:id="rId11"/>
    <p:sldId id="280" r:id="rId12"/>
    <p:sldId id="303" r:id="rId13"/>
    <p:sldId id="304" r:id="rId14"/>
    <p:sldId id="305" r:id="rId15"/>
    <p:sldId id="281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283" r:id="rId24"/>
    <p:sldId id="313" r:id="rId25"/>
    <p:sldId id="314" r:id="rId26"/>
    <p:sldId id="285" r:id="rId27"/>
    <p:sldId id="315" r:id="rId28"/>
    <p:sldId id="287" r:id="rId29"/>
    <p:sldId id="316" r:id="rId30"/>
    <p:sldId id="288" r:id="rId31"/>
    <p:sldId id="317" r:id="rId32"/>
    <p:sldId id="289" r:id="rId33"/>
    <p:sldId id="318" r:id="rId34"/>
    <p:sldId id="290" r:id="rId35"/>
    <p:sldId id="319" r:id="rId36"/>
    <p:sldId id="291" r:id="rId37"/>
    <p:sldId id="292" r:id="rId38"/>
    <p:sldId id="320" r:id="rId39"/>
    <p:sldId id="321" r:id="rId40"/>
    <p:sldId id="294" r:id="rId41"/>
    <p:sldId id="322" r:id="rId42"/>
    <p:sldId id="295" r:id="rId43"/>
    <p:sldId id="323" r:id="rId44"/>
    <p:sldId id="296" r:id="rId45"/>
    <p:sldId id="324" r:id="rId46"/>
    <p:sldId id="297" r:id="rId47"/>
    <p:sldId id="325" r:id="rId48"/>
    <p:sldId id="326" r:id="rId49"/>
    <p:sldId id="327" r:id="rId50"/>
    <p:sldId id="328" r:id="rId51"/>
    <p:sldId id="277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>
      <p:cViewPr varScale="1">
        <p:scale>
          <a:sx n="77" d="100"/>
          <a:sy n="77" d="100"/>
        </p:scale>
        <p:origin x="90" y="732"/>
      </p:cViewPr>
      <p:guideLst>
        <p:guide orient="horz" pos="3657"/>
        <p:guide pos="385"/>
        <p:guide pos="5465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4182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9685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63072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6566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0167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190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1789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9708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40690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3016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1954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5866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57200"/>
            <a:ext cx="8352928" cy="5996136"/>
          </a:xfrm>
        </p:spPr>
        <p:txBody>
          <a:bodyPr>
            <a:normAutofit/>
          </a:bodyPr>
          <a:lstStyle/>
          <a:p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1026" name="Picture 2" descr="C:\Users\mustafa.lakovic\Desktop\deji\telop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9" y="246892"/>
            <a:ext cx="8681101" cy="61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 ОТВАРАЊА БИРАЧКОГ МЈЕСТА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Евиденција присутних посматрача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Евиденција посматрача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154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 ОТВАРАЊА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Утврђивање статистичких података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(Попуњавање Обрасца бројног стања БС)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Број имена на изводу из Централног бирачког списка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Број запримљених гласачких листића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Бирачко право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Бирач уписан на извод из Централног бирачког списка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Важећи идентификациони документи са сликом:</a:t>
            </a:r>
          </a:p>
          <a:p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лична карта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пасош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возачка дозвола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Кораци код гласања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долазак на бирачко мјесто до контролора реда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дентификација (потпис бирача и читање имена бирача који је приступио гласању)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издавање гласачких листића (појашњење бирачу исправан начин гласања)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гласање у гласачкој кабини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убацивање гласачких листића у гласачку кутију (један по један)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Убацивање гласачког листића у гласачку кутију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742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Оштећени гласачки листићи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Право бирача да замјени један или оба гласачка листића</a:t>
            </a:r>
          </a:p>
          <a:p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Издавање новог гласачког листића умјесто оштећеног</a:t>
            </a:r>
          </a:p>
          <a:p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Маркирање и паковање оштећеног гласачког листића у коверту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Помоћ другог лица</a:t>
            </a:r>
          </a:p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(на бирачком мјесту)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Изјава бирача да му је потребна помоћ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Одређивање лица које помаже бирачу (забрана бирачком одбору и посматрачима)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Потписивање бирача (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XX,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број личне карте бирача и лица које помаже и потпис лица које помаже)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Гласање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Гласање бирача изван бирачког мјеста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Упознавање на идентификацији о бирачу који не може да уђе на бирачко мјесто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Одлазак члана бирачког одбора са Записником, ковертом и гласачким листићима до бирача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Потписивање бирача у Записник и гласање бирача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Убацивање гласачких листића у гласачку кутију и враћање коверте бирачком одбору и потпис лица на извод из ЦБС-а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Гласање полиције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Забрана уношења наоружања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Помоћ полиције предсједнику бирачког одбора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az-Cyrl-A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 бирачког одбора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323528" y="687250"/>
            <a:ext cx="5976664" cy="73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3244"/>
            <a:ext cx="1512167" cy="128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Вријеме гласања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07.00 – 19.00 часова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Прекид у раду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До 3 часа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Преко 3 часа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ЗАТВАРАЊЕ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Обавјештење и радње код затварања бирачког мјеста: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10 минута прије затварања обавјештење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стајање контролора реда на крај реда бирача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затварање бирачког мјеста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лијепљење отвора гласачке кутије и формирање радне површине од столова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ЗАТВАРАЊЕ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Утврђивање статистичких података</a:t>
            </a:r>
          </a:p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(Попуњавање Обрасца бројног стања БС)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Број потписа на изводу из Централног бирачког списка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Број оштећених гласачких листића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Број неискоришћених гласачких листића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потписа на изводу из ЦБС-а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23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ЗАТВАРАЊЕ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Паковање изборног материјала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неискоришћени и оштећени гласачки листићи (двије провидне пластичне ВЕЋЕ вреће за градоначелника / начелника и ОВ / СО)</a:t>
            </a:r>
          </a:p>
          <a:p>
            <a:pPr algn="ctr"/>
            <a:endParaRPr lang="hr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Образац бројног стања 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Зелена копија – коверта предсједник ИК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Црвена копија – коверта предсједник бирачког одбора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Оригинал у корицама – коверта Централна изборна комисија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Отварање гласачке кутије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Разврставање гласачких листића по нивоима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Редосли</a:t>
            </a:r>
            <a:r>
              <a:rPr lang="hr-BA" sz="2400" b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az-Cyrl-AZ" sz="2400" b="1" smtClean="0">
                <a:latin typeface="Times New Roman" pitchFamily="18" charset="0"/>
                <a:cs typeface="Times New Roman" pitchFamily="18" charset="0"/>
              </a:rPr>
              <a:t>ед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бројања:</a:t>
            </a: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- градоначелник / начелник (већински глас)</a:t>
            </a: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- општинско вијеће / скупштина општине (отворена листа)</a:t>
            </a: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- скупштина Брчко Дистрикта БиХ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Радње прије бројања гласачких листића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365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Већински глас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Почетак попуњавања обрасца ЗР – већински глас (број БМ и број потписа на изводу из ЦБС-а)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Утврђивање броја гласачких листића у кутији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Пренос имена кандидата на стикере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Разврставање гласачких листића према гласовима по кандидатима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Утврђивање неважећих гласачких листића (неозначених и осталих)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 већински глас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9738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Већински глас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Бројање гласачких листића за кандидате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Унос броја гласова по кандидатима у образац ЗР – већински глас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Комплетно попуњавање обрасца ЗР – већински глас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 УОЧИ ИЗБОРА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Преузимање изборног материјала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Неосјетљиви  изборни материјал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Осјетљиви  изборни материјал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Одређивање складиштења изборног материјала</a:t>
            </a:r>
            <a:endParaRPr lang="bs-Latn-B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Увезивање у свежњеве по 25 гласачких листића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81533"/>
            <a:ext cx="8064501" cy="45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403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Већински глас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Паковање изборн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 материјала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Важећи и неважећи гласачки листићи и плава копија обрасца ЗР – већински глас (сива врећа)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Образац ЗР – већински глас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Жута копија на зид бирачког мјеста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Зелена копија – коверта за предсједника ИК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Црвена копија – коверта предсједник бирачког одбора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Оригинал у корицама – коверта за Централну изборну комисију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Попаковани изборни материјал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3368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908721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(Први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Почетак попуњавања обрасца ЗР – отворена листа (број БМ и број потписа на изводу из ЦБС-а)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Утврђивање броја гласачких листића у кутији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Пренос назива политичких субјеката на стикере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Разврставање гласачких листића према гласовима по политичким субјектима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Утврђивање неважећих (неозначених и осталих)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Разврставање по политичким субјектима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8403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(Први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Бројање гласачких листића за политичке субјекте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Унос броја гласова по политичким субјектима у образац ЗР – отворена листа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Попуњавање обрасца ЗР – отворена листа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 по политичким субјектима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679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Увезивање у свежњеве по 25 гласачких листића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270046"/>
            <a:ext cx="8063008" cy="45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099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Формирање тима од 4 члана бирачког одбора (читач, контролор читања и два евидентичара)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Читање гласова по кандидатима свежња од 25 гласачких листића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Контрола читања гласачких лист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Евидентирање бројева усправним цртицама у Помоћни образац за други круг бројања гласова по кандидатима</a:t>
            </a:r>
            <a:endParaRPr lang="hr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Пета цртица је коса преко четири усправне цртице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 УОЧИ ИЗБОРА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348880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Припрема простора изван бирачког мјеста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Уклањање обиљежја политичких субјеката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Лијепљење плаката и ознака испред бирачког мјеста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Евидентирање у помоћни образац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888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Сумирање усправних цртица по редовима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Упоређивање резултата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Поступак исправљања грешке код одређеног реда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Сумирање резултата по редовима 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76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Читање резултата наредних свежњева са гласачким листићима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Сумирање резултата по редовима на крају странице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Пренос резултата на наредну страницу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Сумирање резултата на крају странице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8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Унос резултата у образац ЗР – отворена листа са помоћног обрасца за други круг бројања гласова по кандидатима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Комплетно попуњавање обрасца ЗР – отворена листа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Комплетно попуњавање обрасца ЗР – отворена листа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3187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(Паковање изборног материјала)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Важећи и неважећи гласачки листићи и плава копија обрасца ЗР – отворена листа (плава врећа)</a:t>
            </a:r>
          </a:p>
          <a:p>
            <a:pPr algn="ctr"/>
            <a:endParaRPr lang="hr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Образац ЗР – отворена листа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Жута копија на зид бирачког мјеста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Зелена копија – коверта за предсједника ИК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Црвена копија – коверта предсједник бирачког одбора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Оригинал у корицама – коверта за Централну изборну комисију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Изборни материјал за изборну комисију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971600" y="474515"/>
            <a:ext cx="6869523" cy="7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Изборни материјал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Двије провидне ВЕЋЕ вреће (неискоришћени и оштећени гласачки листићи)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Провидна МАЊА врећа (Записник о раду БО, извод из ЦБС-а и два Помоћна обрасца за други круг бројања гласова по кандидатима политичких субјеката)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Сива врећа (важећи и неважећи гласачки листићи и плава копија обрасца ЗР – већински глас)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Плава врећа (важећи и неважећи гласачки листићи и плава копија обрасца ЗР – отворена листа)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 и ознаке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0" y="1276539"/>
            <a:ext cx="8031845" cy="4517680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418753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Изборни материјал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Коверта са зеленим копијама (Записника о раду БО, Обрасца бројног стања, Обрасца ЗР – већински глас и Обрасца ЗР – отворена листа)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Коверта са оригиналним Обрасцем бројног стања у корицама за Централну изборну комисију БиХ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Коверта са оригиналним Обрасцем ЗР – већински глас у корицама за Централну изборну комисију БиХ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Коверта са оригиналним Обрасцем ЗР – отворена листа у корицама за Централну изборну комисију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0" y="2924944"/>
            <a:ext cx="8425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ХВАЛА ЗА ПАЖЊУ!</a:t>
            </a:r>
            <a:endParaRPr lang="hr-H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9200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16200000">
            <a:off x="1589065" y="-567411"/>
            <a:ext cx="8779548" cy="52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1025" name="Picture 1" descr="untit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8685" y="-366807"/>
            <a:ext cx="6162286" cy="81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79" y="994418"/>
            <a:ext cx="6600197" cy="574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0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61113" cy="609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84776" cy="593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4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8642"/>
            <a:ext cx="7488832" cy="608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0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506"/>
            <a:ext cx="5864969" cy="681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0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6696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1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087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 УОЧИ ИЗБОРА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Уређење унутрашњости бирачког мјеста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Постављање столова и столица за бирачки одбор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Постављање столова и паравана за гласачке кабине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Постављање стола за гласачку кутију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Постављање столица за посматраче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65"/>
            <a:ext cx="4624025" cy="69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3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6994" y="-625161"/>
            <a:ext cx="6653695" cy="84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7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Изглед бирачког мјеста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4" y="1277656"/>
            <a:ext cx="7937325" cy="44467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079911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 ОТВАРАЊА БИРАЧКОГ МЈЕСТА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Долазак на бирачко мјесто 1 час прије отварање бирачког мјеста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Одређивање дужности члановима бирачког одбора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Евиденција у Записнику о раду бирачког одбора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Одређивање дужности члановима БО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2603"/>
            <a:ext cx="8096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6598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1347</Words>
  <Application>Microsoft Office PowerPoint</Application>
  <PresentationFormat>On-screen Show (4:3)</PresentationFormat>
  <Paragraphs>302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Times New Roman</vt:lpstr>
      <vt:lpstr>Office Theme</vt:lpstr>
      <vt:lpstr>PowerPoint Presentation</vt:lpstr>
      <vt:lpstr>Рад бирачког одбора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Изборни материјал за изборну комисију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BIRAČKI ODOBORI U BOSNI I HERCEGOVINI</dc:title>
  <dc:creator>Tatjana Trifkovic</dc:creator>
  <cp:lastModifiedBy>Mladen Vicevic</cp:lastModifiedBy>
  <cp:revision>66</cp:revision>
  <dcterms:created xsi:type="dcterms:W3CDTF">2013-09-27T06:48:28Z</dcterms:created>
  <dcterms:modified xsi:type="dcterms:W3CDTF">2016-07-28T08:42:36Z</dcterms:modified>
</cp:coreProperties>
</file>