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0" r:id="rId6"/>
    <p:sldId id="261" r:id="rId7"/>
    <p:sldId id="262" r:id="rId8"/>
    <p:sldId id="265" r:id="rId9"/>
    <p:sldId id="285" r:id="rId10"/>
    <p:sldId id="267" r:id="rId11"/>
    <p:sldId id="286" r:id="rId12"/>
    <p:sldId id="280" r:id="rId13"/>
    <p:sldId id="281" r:id="rId14"/>
    <p:sldId id="282" r:id="rId15"/>
    <p:sldId id="279" r:id="rId16"/>
  </p:sldIdLst>
  <p:sldSz cx="12192000" cy="6858000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013453-A411-0AE7-69AA-A99B87F545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D6B21-5CCF-58EA-4454-517416906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48A0E-B9B8-4B93-8B4D-3C0E568F4683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D614A-7577-2478-422E-584F984D04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FD036-2E01-0D6C-6D11-35435750EB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29CAB-0EBF-4CFA-9814-F2CE2699A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495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373DE-C390-4742-BF03-443676082FA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401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1D4BF-1031-494B-B2DE-F9B97ADE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7219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1D4BF-1031-494B-B2DE-F9B97ADED5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1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D168-0261-4817-BA0F-F693A73B8C84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373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823E-8FD7-4388-AAD4-C20E89502F52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B1B8B-7031-42D3-91D9-8C1D111C1689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8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19D3-C268-41EB-AA2B-89816DB0A2DA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5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6A07-FE09-43F0-8075-78DEA1624933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1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62A3-0832-4144-A919-FE230C64AC6A}" type="datetime1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0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55CB-6ABD-4D21-838A-4B38967430E1}" type="datetime1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03A2-7990-40C1-82AA-09FCB3432BAE}" type="datetime1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4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26F7-CF72-4DFC-A216-E7FD54765029}" type="datetime1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9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DFEA-788C-4F67-9727-B1B669ED0198}" type="datetime1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A945-BCC2-43D3-B743-6E16EA0960DF}" type="datetime1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5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5F79-0771-4FB4-81D0-378C0D873938}" type="datetime1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4C462-FA0A-47DE-853F-27AE25AEF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3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IZBORIBIH" TargetMode="External"/><Relationship Id="rId2" Type="http://schemas.openxmlformats.org/officeDocument/2006/relationships/hyperlink" Target="http://www.izbori.ba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ontak@izbori.ba" TargetMode="External"/><Relationship Id="rId5" Type="http://schemas.openxmlformats.org/officeDocument/2006/relationships/hyperlink" Target="https://ba.linkedin.com/company/centralna-izborna-komisija-bosne-i-hercegovine" TargetMode="External"/><Relationship Id="rId4" Type="http://schemas.openxmlformats.org/officeDocument/2006/relationships/hyperlink" Target="https://www.facebook.com/people/Centralna-izborna-komisija-Bosne-i-Hercegovine/10008323570531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izbori.izbori.ba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333" y="815347"/>
            <a:ext cx="7332134" cy="920320"/>
          </a:xfrm>
        </p:spPr>
        <p:txBody>
          <a:bodyPr>
            <a:normAutofit fontScale="90000"/>
          </a:bodyPr>
          <a:lstStyle/>
          <a:p>
            <a:br>
              <a:rPr lang="bs-Latn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bs-Latn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Lokalni izbori 2024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33" y="2082799"/>
            <a:ext cx="7814734" cy="2734733"/>
          </a:xfrm>
        </p:spPr>
        <p:txBody>
          <a:bodyPr>
            <a:normAutofit/>
          </a:bodyPr>
          <a:lstStyle/>
          <a:p>
            <a:endParaRPr lang="bs-Latn-BA" sz="2500" dirty="0"/>
          </a:p>
          <a:p>
            <a:endParaRPr lang="bs-Latn-B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Elektronsko podnošenje kandidatskih listi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DFC6F72-A48D-0A0E-E006-428DAEFD2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1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FF87359-8D16-FEEE-7E57-5C29C8DA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E781575-48F4-4F8F-93D5-683B70C69B66}" type="slidenum"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6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579752" y="815731"/>
            <a:ext cx="7445662" cy="5568136"/>
          </a:xfrm>
        </p:spPr>
        <p:txBody>
          <a:bodyPr>
            <a:normAutofit/>
          </a:bodyPr>
          <a:lstStyle/>
          <a:p>
            <a:endParaRPr lang="bs-Latn-BA" b="1" dirty="0"/>
          </a:p>
          <a:p>
            <a:r>
              <a:rPr lang="bs-Latn-BA" sz="2500" b="1" dirty="0">
                <a:latin typeface="Times New Roman" panose="02020603050405020304" pitchFamily="18" charset="0"/>
              </a:rPr>
              <a:t>Izmjene kandidatskih listi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3A037-2DAC-75D4-0506-8BC28D10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FA0AF3C-A39A-5F68-3F7C-DBA0F4C3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28641D-99B7-22AD-0CAC-CBA479DFF919}"/>
              </a:ext>
            </a:extLst>
          </p:cNvPr>
          <p:cNvSpPr txBox="1"/>
          <p:nvPr/>
        </p:nvSpPr>
        <p:spPr>
          <a:xfrm>
            <a:off x="99873" y="2001850"/>
            <a:ext cx="805352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bs-Latn-B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bs-Latn-B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marR="0" indent="-28575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Nakon ovjere kandidatskih listi, sve do isteka mandata organa, politička stranka, koalicija ili lista nezavisnih kandidata ne mogu mijenjati kandidatsku listu, niti kandidat može povući kandidaturu.</a:t>
            </a:r>
          </a:p>
          <a:p>
            <a:pPr marL="57150" marR="0" indent="-28575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bs-Latn-B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Nakon ovjere kandidatskih listi, pa do početka štampanja glasačkih listića, politička stranka, koalicija i lista nezavisnih kandidata ima pravo da zamijeni kandidata na listi samo u slučaju smrti kandidata ili ako su u tom vremenu nastupili razlozi iz člana 1.10 stav (1) tačka 7. </a:t>
            </a:r>
            <a:r>
              <a:rPr lang="bs-Latn-BA" dirty="0">
                <a:latin typeface="Times New Roman" panose="02020603050405020304" pitchFamily="18" charset="0"/>
                <a:ea typeface="Times New Roman" panose="02020603050405020304" pitchFamily="18" charset="0"/>
              </a:rPr>
              <a:t>Izbornog z</a:t>
            </a: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akona BiH.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5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579752" y="414868"/>
            <a:ext cx="6337515" cy="5664200"/>
          </a:xfrm>
        </p:spPr>
        <p:txBody>
          <a:bodyPr>
            <a:normAutofit/>
          </a:bodyPr>
          <a:lstStyle/>
          <a:p>
            <a:pPr marL="0" marR="0" indent="-228600" algn="just">
              <a:spcBef>
                <a:spcPts val="0"/>
              </a:spcBef>
              <a:spcAft>
                <a:spcPts val="0"/>
              </a:spcAft>
            </a:pPr>
            <a:endParaRPr lang="bs-Latn-B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-228600">
              <a:spcBef>
                <a:spcPts val="0"/>
              </a:spcBef>
              <a:spcAft>
                <a:spcPts val="0"/>
              </a:spcAft>
            </a:pPr>
            <a:r>
              <a:rPr lang="bs-Latn-BA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Ovjera kandidatske liste</a:t>
            </a:r>
          </a:p>
          <a:p>
            <a:pPr marL="0" marR="0" indent="-228600">
              <a:spcBef>
                <a:spcPts val="0"/>
              </a:spcBef>
              <a:spcAft>
                <a:spcPts val="0"/>
              </a:spcAft>
            </a:pPr>
            <a:endParaRPr lang="bs-Latn-B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-228600">
              <a:spcBef>
                <a:spcPts val="0"/>
              </a:spcBef>
              <a:spcAft>
                <a:spcPts val="0"/>
              </a:spcAf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Centralna izborna komisija BiH pregleda kandidatsku listu i ovjerava ili odbija kandidate na listi najkasnije 25 dana nakon što joj je kandidatska lista podnesena. Centralna izborna komisija BiH obavještava  političku  stranku, koaliciju  ili  listu nezavisnih kandidata o kandidatima koji su odbijeni. </a:t>
            </a:r>
          </a:p>
          <a:p>
            <a:pPr marL="0" marR="0" indent="-228600">
              <a:spcBef>
                <a:spcPts val="0"/>
              </a:spcBef>
              <a:spcAft>
                <a:spcPts val="0"/>
              </a:spcAft>
            </a:pPr>
            <a:endParaRPr lang="bs-Latn-B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-22860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6985">
              <a:spcBef>
                <a:spcPts val="0"/>
              </a:spcBef>
              <a:spcAft>
                <a:spcPts val="0"/>
              </a:spcAf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Politička stranka, koalicija ili lista nezavisnih kandidata dužna je u roku od pet dana od dana prijema obavještenja otkloniti nepravilnosti na kandidatskoj listi, zamjenjivanjem kandidata ili osiguravanjem dodatne dokumentacije, ako Centralna izborna komisija BiH uputi takav zahtjev. </a:t>
            </a:r>
          </a:p>
          <a:p>
            <a:pPr marL="0" marR="0" indent="6985">
              <a:spcBef>
                <a:spcPts val="0"/>
              </a:spcBef>
              <a:spcAft>
                <a:spcPts val="0"/>
              </a:spcAft>
            </a:pPr>
            <a:endParaRPr lang="bs-Latn-BA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6985">
              <a:spcBef>
                <a:spcPts val="0"/>
              </a:spcBef>
              <a:spcAft>
                <a:spcPts val="0"/>
              </a:spcAft>
            </a:pPr>
            <a:endParaRPr lang="bs-Latn-B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6985">
              <a:spcBef>
                <a:spcPts val="0"/>
              </a:spcBef>
              <a:spcAft>
                <a:spcPts val="0"/>
              </a:spcAft>
            </a:pPr>
            <a:r>
              <a:rPr lang="bs-Latn-B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Ovjeravanje, odnosno odbijanje kandidata na listama se mora završiti najkasnije 65 dana prije dana održavanja izbora.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bs-Latn-BA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0088A-1EB2-7854-AB91-323C8133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83CF709-C390-B575-A1BD-A51BC531F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7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482097" y="326255"/>
            <a:ext cx="7561235" cy="6030096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0"/>
              </a:spcBef>
            </a:pPr>
            <a:endParaRPr lang="hr-B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hr-B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Lokalni izbori 2024. godine </a:t>
            </a:r>
          </a:p>
          <a:p>
            <a:pPr lvl="0">
              <a:spcBef>
                <a:spcPts val="0"/>
              </a:spcBef>
            </a:pPr>
            <a:r>
              <a:rPr lang="hr-B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 Oktobar</a:t>
            </a:r>
          </a:p>
          <a:p>
            <a:pPr lvl="0"/>
            <a:endParaRPr lang="hr-BA" sz="2800" b="1" dirty="0"/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Internet-adresa</a:t>
            </a:r>
            <a:r>
              <a:rPr lang="hr-HR" u="sng" dirty="0">
                <a:solidFill>
                  <a:srgbClr val="4678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www.izbori.ba</a:t>
            </a:r>
            <a:endParaRPr lang="bs-Latn-BA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X: </a:t>
            </a:r>
            <a:r>
              <a:rPr lang="hr-HR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@IZBORI_BA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Instagram: </a:t>
            </a:r>
            <a:r>
              <a:rPr lang="hr-HR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izbori</a:t>
            </a:r>
            <a:r>
              <a:rPr lang="hr-HR" u="sng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_</a:t>
            </a:r>
            <a:r>
              <a:rPr lang="hr-HR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https://www.youtube.com/c/IZBORIBIH</a:t>
            </a:r>
            <a:endParaRPr lang="hr-HR" u="sng" dirty="0">
              <a:solidFill>
                <a:srgbClr val="467886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r-HR" u="sng" dirty="0">
              <a:solidFill>
                <a:srgbClr val="467886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https://www.facebook.com/people/Centralna-izborna-komisija-Bosne-i-Hercegovine/100083235705310/</a:t>
            </a:r>
            <a:endParaRPr lang="en-US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bs-Latn-BA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https://ba.linkedin.com/company/centralna-izborna-komisija-bosne-i-hercegovine</a:t>
            </a:r>
            <a:endParaRPr lang="bs-Latn-BA" u="sng" dirty="0">
              <a:solidFill>
                <a:srgbClr val="467886"/>
              </a:solidFill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bs-Latn-BA" b="1" u="sng" dirty="0">
              <a:solidFill>
                <a:srgbClr val="46788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BA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kontakt@izbori.ba</a:t>
            </a:r>
            <a:endParaRPr lang="hr-B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r-B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Tel: 033/251-300</a:t>
            </a:r>
          </a:p>
          <a:p>
            <a:pPr lvl="0"/>
            <a:endParaRPr lang="hr-BA" sz="2800" b="1" dirty="0"/>
          </a:p>
          <a:p>
            <a:pPr lvl="0"/>
            <a:endParaRPr lang="hr-BA" sz="2800" b="1" dirty="0"/>
          </a:p>
          <a:p>
            <a:pPr lvl="0"/>
            <a:endParaRPr lang="hr-BA" sz="2800" b="1" dirty="0"/>
          </a:p>
          <a:p>
            <a:pPr lvl="0"/>
            <a:endParaRPr lang="hr-BA" sz="28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5D9D9-C5D5-32D8-E5A7-1200E4B7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12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5EEC7C8-0C75-12AF-D5FE-967705EE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4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355600" y="524932"/>
            <a:ext cx="7476067" cy="5831418"/>
          </a:xfrm>
        </p:spPr>
        <p:txBody>
          <a:bodyPr>
            <a:normAutofit/>
          </a:bodyPr>
          <a:lstStyle/>
          <a:p>
            <a:r>
              <a:rPr lang="bs-Latn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Uputstvo o rokovima i redoslijedu izbornih aktivnosti</a:t>
            </a:r>
          </a:p>
          <a:p>
            <a:endParaRPr lang="bs-Latn-BA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s-Latn-B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s-Latn-B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s-Latn-B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26. juna do 08. jula 2024. godine </a:t>
            </a:r>
            <a:r>
              <a:rPr lang="bs-Latn-B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podnose kandidatske liste političkih stranaka i koalicija.</a:t>
            </a:r>
          </a:p>
          <a:p>
            <a:pPr algn="just"/>
            <a:endParaRPr lang="bs-Latn-B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Kandidatske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podnose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elektronski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štampani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</a:t>
            </a:r>
            <a:r>
              <a:rPr lang="bs-Latn-BA" sz="2500">
                <a:latin typeface="Times New Roman" panose="02020603050405020304" pitchFamily="18" charset="0"/>
                <a:cs typeface="Times New Roman" panose="02020603050405020304" pitchFamily="18" charset="0"/>
              </a:rPr>
              <a:t>rci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elektronski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podnesenih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kandidatskih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list</a:t>
            </a:r>
            <a:r>
              <a:rPr lang="bs-Latn-B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</a:t>
            </a:r>
            <a:r>
              <a:rPr lang="bs-Latn-B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 se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dostaviti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Centralnoj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izbornoj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komisiji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BiH</a:t>
            </a:r>
            <a:r>
              <a:rPr lang="bs-Latn-B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predviđenom roku.</a:t>
            </a:r>
            <a:endParaRPr lang="en-US" sz="2500" dirty="0"/>
          </a:p>
          <a:p>
            <a:pPr algn="just"/>
            <a:endParaRPr lang="bs-Latn-B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AFCA8-E957-AA92-3F99-A4C52C77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EAA776D-139C-806E-AF89-01F0BDAE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13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380577" y="760724"/>
            <a:ext cx="7458406" cy="6097275"/>
          </a:xfrm>
        </p:spPr>
        <p:txBody>
          <a:bodyPr>
            <a:normAutofit/>
          </a:bodyPr>
          <a:lstStyle/>
          <a:p>
            <a:endParaRPr lang="hr-HR" b="1" dirty="0"/>
          </a:p>
          <a:p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Prijava za ovjeru za izbore </a:t>
            </a:r>
          </a:p>
          <a:p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Podnošenje  kandidatskih listi, vrši se putem on-line portala Centralne izborne komisije BiH „e-izbori“. </a:t>
            </a:r>
          </a:p>
          <a:p>
            <a:r>
              <a:rPr lang="hr-HR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https://eizbori.izbori.ba</a:t>
            </a:r>
            <a:endParaRPr lang="hr-H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Klikom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Elektronska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prijava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kandidata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omogućava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prijava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aplikaciju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Kandidati</a:t>
            </a:r>
            <a:r>
              <a:rPr lang="en-US" b="1" dirty="0"/>
              <a:t>.</a:t>
            </a:r>
            <a:endParaRPr lang="bs-Latn-BA" b="1" dirty="0"/>
          </a:p>
          <a:p>
            <a:endParaRPr lang="bs-Latn-BA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FE7DD-E854-9D27-4D7F-61B116BAE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4E582B-3774-8E2D-88E6-F74155A6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7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54001" y="301842"/>
            <a:ext cx="7569199" cy="62174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bs-Latn-BA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bs-Latn-B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Izjava o prihvatanju kandidature </a:t>
            </a:r>
          </a:p>
          <a:p>
            <a:pPr lvl="0" algn="l"/>
            <a:endParaRPr lang="bs-Latn-BA" sz="2200" dirty="0"/>
          </a:p>
          <a:p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kandidatsku listu dostavlja se potpisana izjava kandidata da nema smetnji za kandidiranje i da nije osuđen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domaćeg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zločin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genocida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zločine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čovječnosti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zločine</a:t>
            </a: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 da nema izrečenih mjera zabrane obavljanja određene dužnosti, i to </a:t>
            </a:r>
            <a:r>
              <a:rPr lang="bs-Latn-B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ovjerenu kod nadležnog organa ili kod nadležne općinske/gradske izborne komisije</a:t>
            </a: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(1.6., 1.7., 1.7a., 1.7b i 1.10 stav (1) tačka 5). </a:t>
            </a:r>
          </a:p>
          <a:p>
            <a:endParaRPr lang="en-US" sz="2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BA1EB-5C89-8047-9804-021A0F1F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B14325-327C-E638-7361-0CA48B89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2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133164" y="201967"/>
            <a:ext cx="7927759" cy="645406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bs-Latn-BA" sz="2000" b="1" dirty="0"/>
          </a:p>
          <a:p>
            <a:pPr>
              <a:spcBef>
                <a:spcPts val="0"/>
              </a:spcBef>
            </a:pPr>
            <a:r>
              <a:rPr lang="bs-Latn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Uslovi za ovjeru kandidature</a:t>
            </a:r>
          </a:p>
          <a:p>
            <a:pPr>
              <a:spcBef>
                <a:spcPts val="0"/>
              </a:spcBef>
            </a:pPr>
            <a:endParaRPr lang="bs-Latn-B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-228600" algn="just">
              <a:spcBef>
                <a:spcPts val="0"/>
              </a:spcBef>
              <a:spcAft>
                <a:spcPts val="0"/>
              </a:spcAf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indent="-228600" algn="just">
              <a:spcBef>
                <a:spcPts val="0"/>
              </a:spcBef>
              <a:spcAft>
                <a:spcPts val="0"/>
              </a:spcAft>
            </a:pPr>
            <a:endParaRPr lang="bs-Latn-B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-228600" algn="just">
              <a:spcBef>
                <a:spcPts val="0"/>
              </a:spcBef>
              <a:spcAft>
                <a:spcPts val="0"/>
              </a:spcAf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bi se ovjerio za izbore za sve organe na svim nivoima vlasti u Bosni i Hercegovini, kandidat na kandidatskoj listi mora ispunjavati sljedeće uslove: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-228600" algn="just">
              <a:spcBef>
                <a:spcPts val="0"/>
              </a:spcBef>
              <a:spcAft>
                <a:spcPts val="0"/>
              </a:spcAf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2860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kandidat mora biti upisan u Centralni birački spisak u općini u kojoj se kandiduje, najkasnije do dana raspisivanja izbora;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2860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kandidat se može kandidovati samo za funkciju u jednoj izbornoj jedinici, na bilo kojem nivou vlasti, i pojaviti se na samo jednoj listi političke stranke, koalicije ili listi nezavisnih kandidata.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28600" algn="l"/>
              </a:tabLst>
            </a:pPr>
            <a:r>
              <a:rPr lang="bs-Latn-B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da 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је</a:t>
            </a:r>
            <a:r>
              <a:rPr lang="bs-Latn-B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Centralnoj izbornoj komisiji BiH dostavio dokaz da 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је</a:t>
            </a:r>
            <a:r>
              <a:rPr lang="bs-Latn-B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riješio svoj status ako obavlja neku od funkcija iz člana 1.8 stav (1) ovog zakona.</a:t>
            </a:r>
            <a:endParaRPr lang="bs-Latn-B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bs-Latn-BA" sz="2000" b="1" dirty="0"/>
          </a:p>
          <a:p>
            <a:pPr algn="just"/>
            <a:endParaRPr lang="hr-HR" sz="2200" dirty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</a:pPr>
            <a:endParaRPr lang="hr-HR" sz="2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F088B-0D9A-F4AF-E501-DC66C716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05018F-2100-9805-58D0-78A42C2AC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8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159798" y="381740"/>
            <a:ext cx="7856738" cy="605457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bs-Latn-B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bs-Latn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Kandidatska lista</a:t>
            </a:r>
          </a:p>
          <a:p>
            <a:pPr>
              <a:spcBef>
                <a:spcPts val="0"/>
              </a:spcBef>
            </a:pPr>
            <a:endParaRPr lang="bs-Latn-B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-228600" algn="just">
              <a:spcBef>
                <a:spcPts val="0"/>
              </a:spcBef>
              <a:spcAft>
                <a:spcPts val="0"/>
              </a:spcAft>
            </a:pPr>
            <a:endParaRPr lang="bs-Latn-B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-228600" algn="just">
              <a:spcBef>
                <a:spcPts val="0"/>
              </a:spcBef>
              <a:spcAft>
                <a:spcPts val="0"/>
              </a:spcAft>
            </a:pPr>
            <a:endParaRPr lang="bs-Latn-B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-228600" algn="just">
              <a:spcBef>
                <a:spcPts val="0"/>
              </a:spcBef>
              <a:spcAft>
                <a:spcPts val="0"/>
              </a:spcAft>
            </a:pPr>
            <a:endParaRPr lang="bs-Latn-B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s-Latn-B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Ovjerena politička stranka ili koalicija podnose posebnu kandidatsku listu za svaku izbornu jedinicu.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s-Latn-B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Broj kandidata na kandidatskoj listi može biti veći za 5 kandidata od broja mandata koji se dodjeljuju.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bs-Latn-BA" sz="2000" dirty="0">
                <a:solidFill>
                  <a:srgbClr val="0C0C0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Ako se na kandidatskim listama nalazi veći broj kandidata od broja propisanog, Centralna izborna komisija BiH ovjerit će kandidatsku listu do broja na listi koji ispunjava uslove propisane Izbornim </a:t>
            </a:r>
            <a:r>
              <a:rPr lang="bs-Latn-BA" sz="2000" dirty="0">
                <a:solidFill>
                  <a:srgbClr val="0C0C0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bs-Latn-BA" sz="2000" dirty="0">
                <a:solidFill>
                  <a:srgbClr val="0C0C0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akonom BiH.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0E942-895B-9151-B75F-991D0E0F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822A709-DA08-73A6-A6F8-003B72F9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8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579752" y="355107"/>
            <a:ext cx="7234981" cy="5732426"/>
          </a:xfrm>
        </p:spPr>
        <p:txBody>
          <a:bodyPr>
            <a:normAutofit/>
          </a:bodyPr>
          <a:lstStyle/>
          <a:p>
            <a:r>
              <a:rPr lang="bs-Latn-BA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Ravnopravna zastupljenost spolova</a:t>
            </a:r>
          </a:p>
          <a:p>
            <a:endParaRPr lang="bs-Latn-B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bs-Latn-B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s-Latn-B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Svaka kandidatska lista uključuje kandidate muškog i ženskog pola, koji su ravnopravno zastupljeni. Ravnopravna zastupljenost polova postoji u slučaju kada je jedan od polova zastupljen s najmanje 40% od ukupnog broja kandidata na listi.</a:t>
            </a:r>
          </a:p>
          <a:p>
            <a:endParaRPr lang="bs-Latn-B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s-Latn-BA" sz="2000" dirty="0">
                <a:latin typeface="Times New Roman" panose="02020603050405020304" pitchFamily="18" charset="0"/>
              </a:rPr>
              <a:t>Aplikacija prikazuje status kandidatske liste ukoliko je narušena spolna struktura na kandidatskoj listi, te omogućava pomjeranje kandidata na odgovarajuću poziciju.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BE741-D4E5-C249-274C-83AA4FA1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1EF0CC-1205-F023-4888-8FCC9435A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4718552-E275-4EED-B5BA-A6D91D8C536C}" type="slidenum"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2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579752" y="355107"/>
            <a:ext cx="7234981" cy="5732426"/>
          </a:xfrm>
        </p:spPr>
        <p:txBody>
          <a:bodyPr>
            <a:normAutofit/>
          </a:bodyPr>
          <a:lstStyle/>
          <a:p>
            <a:r>
              <a:rPr lang="bs-Latn-BA" sz="2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Lični podaci kandidata</a:t>
            </a:r>
          </a:p>
          <a:p>
            <a:endParaRPr lang="bs-Latn-B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bs-Latn-B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bs-Latn-B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s-Latn-B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 i prezime kandidata na kandidatskoj listi ovjerenog političkog subjekta mora biti identično imenu i prezimenu kandidata u Centralnom biračkom spisku.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s-Latn-B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Nakon ovjere kandidatske liste, Centralna izborna komisija BiH neće prihvatiti izmjene imena i prezimena kandidata, osim u slučaju ustanovljenja postojanja tehničke greške u imenu i prezimenu.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bs-Latn-B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bs-Latn-B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BE741-D4E5-C249-274C-83AA4FA1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1EF0CC-1205-F023-4888-8FCC9435A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4718552-E275-4EED-B5BA-A6D91D8C536C}" type="slidenum"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8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346229" y="328474"/>
            <a:ext cx="7807171" cy="6055393"/>
          </a:xfrm>
        </p:spPr>
        <p:txBody>
          <a:bodyPr>
            <a:normAutofit/>
          </a:bodyPr>
          <a:lstStyle/>
          <a:p>
            <a:endParaRPr lang="bs-Latn-BA" sz="1800" dirty="0">
              <a:solidFill>
                <a:srgbClr val="0C0C0E"/>
              </a:solidFill>
              <a:latin typeface="Times New Roman" panose="02020603050405020304" pitchFamily="18" charset="0"/>
            </a:endParaRPr>
          </a:p>
          <a:p>
            <a:pPr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bs-Latn-BA" sz="2500" b="1" dirty="0">
                <a:solidFill>
                  <a:srgbClr val="0C0C0E"/>
                </a:solidFill>
                <a:latin typeface="Times New Roman" panose="02020603050405020304" pitchFamily="18" charset="0"/>
              </a:rPr>
              <a:t>Izjašnjenje o pripadnosti konstitutivnom narodu ili grupi ostalih</a:t>
            </a:r>
            <a:endParaRPr lang="en-US" sz="2500" b="1" dirty="0">
              <a:solidFill>
                <a:srgbClr val="0C0C0E"/>
              </a:solidFill>
              <a:latin typeface="Times New Roman" panose="02020603050405020304" pitchFamily="18" charset="0"/>
            </a:endParaRPr>
          </a:p>
          <a:p>
            <a:pPr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2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A80C9-9DF3-C5CA-B90F-AA318E69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C462-FA0A-47DE-853F-27AE25AEF7EC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F7414DD-77B3-7DC1-7EDF-7ECC5C61E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171743C-C75D-4101-8FB6-C79DFDE823F9}" type="slidenum"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7247A7-CF9E-6240-37E4-1805E991820C}"/>
              </a:ext>
            </a:extLst>
          </p:cNvPr>
          <p:cNvSpPr txBox="1"/>
          <p:nvPr/>
        </p:nvSpPr>
        <p:spPr>
          <a:xfrm>
            <a:off x="0" y="1813627"/>
            <a:ext cx="793663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s-Latn-BA" sz="1800" dirty="0">
                <a:solidFill>
                  <a:srgbClr val="0C0C0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Izjašnjenje o pripadnosti konstitutivnom narodu ili grupi ostalih koristit će se kao osnov za ostvarivanje prava na izabranu odnosno imenovanu funkciju za koju je uslov izjašnjenje o pripadnosti konstitutivnom narodu ili grupi ostalih u izbornom ciklusu za koji je kandidatska lista podnesena. 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s-Latn-BA" sz="1800" dirty="0">
                <a:solidFill>
                  <a:srgbClr val="0C0C0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Kandidat ima pravo da se ne izjasni o svojoj pripadnosti konstitutivnom narodu ili grupi ostalih na kandidatskoj listi, ali neizjašnjavanje će se smatrati kao odustajanje od prava na izabranu, odnosno imenovanu funkciju za koju je uslov izjašnjenje o pripadnosti konstitutivnom narodu ili grupi ostalih. 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bs-Latn-BA" sz="1800" dirty="0">
                <a:solidFill>
                  <a:srgbClr val="0C0C0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5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5B669942EA1D4C8F5374A9C24B0DBE" ma:contentTypeVersion="4" ma:contentTypeDescription="Create a new document." ma:contentTypeScope="" ma:versionID="c1c4a1f5bc722174ad7dc95c2fca17a8">
  <xsd:schema xmlns:xsd="http://www.w3.org/2001/XMLSchema" xmlns:xs="http://www.w3.org/2001/XMLSchema" xmlns:p="http://schemas.microsoft.com/office/2006/metadata/properties" xmlns:ns3="1c2f3c9f-8efa-4798-9a4c-6cc52db682e3" targetNamespace="http://schemas.microsoft.com/office/2006/metadata/properties" ma:root="true" ma:fieldsID="3e045f21d965900cd0d9408242f0055e" ns3:_="">
    <xsd:import namespace="1c2f3c9f-8efa-4798-9a4c-6cc52db682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f3c9f-8efa-4798-9a4c-6cc52db682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264131-A1E6-4B4D-B64E-2FFD89B667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2f3c9f-8efa-4798-9a4c-6cc52db682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A20E19-D209-4829-9216-C92A66CFA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055A93-7515-4301-A82F-8EF97E9A879A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c2f3c9f-8efa-4798-9a4c-6cc52db682e3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880</Words>
  <Application>Microsoft Office PowerPoint</Application>
  <PresentationFormat>Widescreen</PresentationFormat>
  <Paragraphs>132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Times New Roman</vt:lpstr>
      <vt:lpstr>Office Theme</vt:lpstr>
      <vt:lpstr>  Lokalni izbori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Dejan Ćurić</dc:creator>
  <cp:lastModifiedBy>Jasmina Ramić Odobašić</cp:lastModifiedBy>
  <cp:revision>218</cp:revision>
  <cp:lastPrinted>2024-06-24T12:22:59Z</cp:lastPrinted>
  <dcterms:created xsi:type="dcterms:W3CDTF">2024-04-29T12:51:59Z</dcterms:created>
  <dcterms:modified xsi:type="dcterms:W3CDTF">2024-06-25T13:23:15Z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0x010100935B669942EA1D4C8F5374A9C24B0DBE</vt:lpwstr>
  </property>
</Properties>
</file>